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showGuides="1">
      <p:cViewPr varScale="1">
        <p:scale>
          <a:sx n="52" d="100"/>
          <a:sy n="52" d="100"/>
        </p:scale>
        <p:origin x="2092" y="56"/>
      </p:cViewPr>
      <p:guideLst>
        <p:guide orient="horz" pos="2880"/>
        <p:guide pos="216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286727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365706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2452286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51759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426001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166661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130390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2904538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425474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1026794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6A0EEF-53BE-4327-A9C0-BB842B2683C9}" type="datetimeFigureOut">
              <a:rPr kumimoji="1" lang="ja-JP" altLang="en-US" smtClean="0"/>
              <a:t>2022/9/6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4045213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56A0EEF-53BE-4327-A9C0-BB842B2683C9}" type="datetimeFigureOut">
              <a:rPr kumimoji="1" lang="ja-JP" altLang="en-US" smtClean="0"/>
              <a:t>2022/9/6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8661730-C81D-434D-A341-76E8AC0251CD}" type="slidenum">
              <a:rPr kumimoji="1" lang="ja-JP" altLang="en-US" smtClean="0"/>
              <a:t>‹#›</a:t>
            </a:fld>
            <a:endParaRPr kumimoji="1" lang="ja-JP" altLang="en-US"/>
          </a:p>
        </p:txBody>
      </p:sp>
    </p:spTree>
    <p:extLst>
      <p:ext uri="{BB962C8B-B14F-4D97-AF65-F5344CB8AC3E}">
        <p14:creationId xmlns:p14="http://schemas.microsoft.com/office/powerpoint/2010/main" val="17195371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ACC8A10-B271-48A1-A594-7B33E31DB405}"/>
              </a:ext>
            </a:extLst>
          </p:cNvPr>
          <p:cNvSpPr/>
          <p:nvPr/>
        </p:nvSpPr>
        <p:spPr>
          <a:xfrm>
            <a:off x="330867" y="261747"/>
            <a:ext cx="2833437" cy="338554"/>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秋田竿燈まつり</a:t>
            </a:r>
            <a:r>
              <a:rPr lang="en-US" altLang="ja-JP" sz="1600" dirty="0">
                <a:latin typeface="Meiryo UI" panose="020B0604030504040204" pitchFamily="50" charset="-128"/>
                <a:ea typeface="Meiryo UI" panose="020B0604030504040204" pitchFamily="50" charset="-128"/>
              </a:rPr>
              <a:t>IN</a:t>
            </a:r>
            <a:r>
              <a:rPr lang="ja-JP" altLang="en-US" sz="1600" dirty="0">
                <a:latin typeface="Meiryo UI" panose="020B0604030504040204" pitchFamily="50" charset="-128"/>
                <a:ea typeface="Meiryo UI" panose="020B0604030504040204" pitchFamily="50" charset="-128"/>
              </a:rPr>
              <a:t>武雄</a:t>
            </a:r>
            <a:endParaRPr lang="en-US" altLang="ja-JP" sz="1600"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ADD22FB-352E-4F99-8FDD-81AA9761C9AD}"/>
              </a:ext>
            </a:extLst>
          </p:cNvPr>
          <p:cNvSpPr/>
          <p:nvPr/>
        </p:nvSpPr>
        <p:spPr>
          <a:xfrm>
            <a:off x="330865" y="2628440"/>
            <a:ext cx="6415923" cy="3785652"/>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私は、このたびの申請を行うに当たり次の事項について誓約します</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自己又は自社の役員等は、次のいずれにも該当しません。　また、次の２から７までに掲げる者が、</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その経営に実質的に関与している法人　　その他の団体又は個人ではありません。</a:t>
            </a:r>
            <a:endParaRPr lang="en-US" altLang="ja-JP" sz="1200" b="1"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marL="228600" indent="-228600">
              <a:buAutoNum type="arabicParenBoth"/>
            </a:pPr>
            <a:r>
              <a:rPr lang="ja-JP" altLang="en-US" sz="1200" dirty="0">
                <a:latin typeface="Meiryo UI" panose="020B0604030504040204" pitchFamily="50" charset="-128"/>
                <a:ea typeface="Meiryo UI" panose="020B0604030504040204" pitchFamily="50" charset="-128"/>
              </a:rPr>
              <a:t>　暴力団（暴力団員による不当な行為の防止等に関する法律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平成３年法律第</a:t>
            </a:r>
            <a:r>
              <a:rPr lang="en-US" altLang="ja-JP" sz="1200" dirty="0">
                <a:latin typeface="Meiryo UI" panose="020B0604030504040204" pitchFamily="50" charset="-128"/>
                <a:ea typeface="Meiryo UI" panose="020B0604030504040204" pitchFamily="50" charset="-128"/>
              </a:rPr>
              <a:t>77</a:t>
            </a:r>
            <a:r>
              <a:rPr lang="ja-JP" altLang="en-US" sz="1200" dirty="0">
                <a:latin typeface="Meiryo UI" panose="020B0604030504040204" pitchFamily="50" charset="-128"/>
                <a:ea typeface="Meiryo UI" panose="020B0604030504040204" pitchFamily="50" charset="-128"/>
              </a:rPr>
              <a:t>号）第２条第２号に規定する暴力団をいう。以下同じ。</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　暴力団員（暴力団員による不当な行為の防止等に関する法律第２条第６号に規定する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暴力団員をいう。以下同じ。</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　暴力団員でなくなった日から５年を経過しない</a:t>
            </a:r>
            <a:r>
              <a:rPr lang="ja-JP" altLang="en-US" sz="1200" dirty="0" smtClean="0">
                <a:latin typeface="Meiryo UI" panose="020B0604030504040204" pitchFamily="50" charset="-128"/>
                <a:ea typeface="Meiryo UI" panose="020B0604030504040204" pitchFamily="50" charset="-128"/>
              </a:rPr>
              <a:t>者</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　自己、自社若しくは第三者の不正な利益を図る目的又は第三者に損害を与える目的をもって</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暴力団又は暴力団員を利用している</a:t>
            </a:r>
            <a:r>
              <a:rPr lang="ja-JP" altLang="en-US" sz="1200" dirty="0" smtClean="0">
                <a:latin typeface="Meiryo UI" panose="020B0604030504040204" pitchFamily="50" charset="-128"/>
                <a:ea typeface="Meiryo UI" panose="020B0604030504040204" pitchFamily="50" charset="-128"/>
              </a:rPr>
              <a:t>者</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　暴力団又は暴力団員に対して資金等を提供し、又は便宜を供与する等直接的又は積極的に</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暴力団の維持運営に協力し、又は関与している</a:t>
            </a:r>
            <a:r>
              <a:rPr lang="ja-JP" altLang="en-US" sz="1200" dirty="0" smtClean="0">
                <a:latin typeface="Meiryo UI" panose="020B0604030504040204" pitchFamily="50" charset="-128"/>
                <a:ea typeface="Meiryo UI" panose="020B0604030504040204" pitchFamily="50" charset="-128"/>
              </a:rPr>
              <a:t>者</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　暴力団又は暴力団員と社会的に非難されるべき関係を有している</a:t>
            </a:r>
            <a:r>
              <a:rPr lang="ja-JP" altLang="en-US" sz="1200" dirty="0" smtClean="0">
                <a:latin typeface="Meiryo UI" panose="020B0604030504040204" pitchFamily="50" charset="-128"/>
                <a:ea typeface="Meiryo UI" panose="020B0604030504040204" pitchFamily="50" charset="-128"/>
              </a:rPr>
              <a:t>者</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　暴力団又は暴力団員であることを知りながらこれらを利用している</a:t>
            </a:r>
            <a:r>
              <a:rPr lang="ja-JP" altLang="en-US" sz="1200" dirty="0" smtClean="0">
                <a:latin typeface="Meiryo UI" panose="020B0604030504040204" pitchFamily="50" charset="-128"/>
                <a:ea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□「武雄市が行う行政事務からの暴力団排除に関する要綱」に基づき、申請者及び申請団体が暴　　　</a:t>
            </a:r>
            <a:endParaRPr lang="en-US" altLang="ja-JP" sz="1200"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力団等であるかどうかを、武雄警察</a:t>
            </a:r>
            <a:r>
              <a:rPr lang="ja-JP" altLang="en-US" sz="1200" b="1" dirty="0">
                <a:latin typeface="Meiryo UI" panose="020B0604030504040204" pitchFamily="50" charset="-128"/>
                <a:ea typeface="Meiryo UI" panose="020B0604030504040204" pitchFamily="50" charset="-128"/>
              </a:rPr>
              <a:t>署</a:t>
            </a:r>
            <a:r>
              <a:rPr lang="ja-JP" altLang="en-US" sz="1200" b="1" dirty="0" smtClean="0">
                <a:latin typeface="Meiryo UI" panose="020B0604030504040204" pitchFamily="50" charset="-128"/>
                <a:ea typeface="Meiryo UI" panose="020B0604030504040204" pitchFamily="50" charset="-128"/>
              </a:rPr>
              <a:t>に照会することに同意します。</a:t>
            </a:r>
            <a:endParaRPr lang="en-US" altLang="ja-JP" sz="1200" b="1" dirty="0" smtClean="0">
              <a:latin typeface="Meiryo UI" panose="020B0604030504040204" pitchFamily="50" charset="-128"/>
              <a:ea typeface="Meiryo UI" panose="020B0604030504040204" pitchFamily="50" charset="-128"/>
            </a:endParaRPr>
          </a:p>
          <a:p>
            <a:endParaRPr lang="ja-JP" altLang="en-US" sz="12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5D18704-7FC9-4EB0-9654-541AE27D5A12}"/>
              </a:ext>
            </a:extLst>
          </p:cNvPr>
          <p:cNvSpPr/>
          <p:nvPr/>
        </p:nvSpPr>
        <p:spPr>
          <a:xfrm>
            <a:off x="3429000" y="261747"/>
            <a:ext cx="3098133" cy="338554"/>
          </a:xfrm>
          <a:prstGeom prst="rect">
            <a:avLst/>
          </a:prstGeom>
          <a:ln>
            <a:solidFill>
              <a:schemeClr val="tx1"/>
            </a:solidFill>
          </a:ln>
        </p:spPr>
        <p:txBody>
          <a:bodyPr wrap="square">
            <a:spAutoFit/>
          </a:bodyPr>
          <a:lstStyle/>
          <a:p>
            <a:pPr algn="ctr"/>
            <a:r>
              <a:rPr lang="ja-JP" altLang="en-US" sz="1600" dirty="0">
                <a:latin typeface="Meiryo UI" panose="020B0604030504040204" pitchFamily="50" charset="-128"/>
                <a:ea typeface="Meiryo UI" panose="020B0604030504040204" pitchFamily="50" charset="-128"/>
              </a:rPr>
              <a:t>誓　約　書</a:t>
            </a:r>
            <a:endParaRPr lang="en-US" altLang="ja-JP" sz="16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C4F6C3C-C7AB-4DD6-850B-A9C1E3C1F701}"/>
              </a:ext>
            </a:extLst>
          </p:cNvPr>
          <p:cNvSpPr/>
          <p:nvPr/>
        </p:nvSpPr>
        <p:spPr>
          <a:xfrm>
            <a:off x="330867" y="600301"/>
            <a:ext cx="3098134" cy="307777"/>
          </a:xfrm>
          <a:prstGeom prst="rect">
            <a:avLst/>
          </a:prstGeom>
        </p:spPr>
        <p:txBody>
          <a:bodyPr wrap="square">
            <a:spAutoFit/>
          </a:bodyPr>
          <a:lstStyle/>
          <a:p>
            <a:r>
              <a:rPr lang="ja-JP" altLang="ja-JP" sz="1400" dirty="0">
                <a:latin typeface="Meiryo UI" panose="020B0604030504040204" pitchFamily="50" charset="-128"/>
                <a:ea typeface="Meiryo UI" panose="020B0604030504040204" pitchFamily="50" charset="-128"/>
              </a:rPr>
              <a:t>武雄市長　小松</a:t>
            </a:r>
            <a:r>
              <a:rPr lang="ja-JP" altLang="en-US" sz="1400" dirty="0">
                <a:latin typeface="Meiryo UI" panose="020B0604030504040204" pitchFamily="50" charset="-128"/>
                <a:ea typeface="Meiryo UI" panose="020B0604030504040204" pitchFamily="50" charset="-128"/>
              </a:rPr>
              <a:t/>
            </a:r>
            <a:r>
              <a:rPr lang="ja-JP" altLang="ja-JP" sz="1400" dirty="0">
                <a:latin typeface="Meiryo UI" panose="020B0604030504040204" pitchFamily="50" charset="-128"/>
                <a:ea typeface="Meiryo UI" panose="020B0604030504040204" pitchFamily="50" charset="-128"/>
              </a:rPr>
              <a:t>政</a:t>
            </a:r>
            <a:r>
              <a:rPr lang="ja-JP" altLang="en-US" sz="1400" dirty="0">
                <a:latin typeface="Meiryo UI" panose="020B0604030504040204" pitchFamily="50" charset="-128"/>
                <a:ea typeface="Meiryo UI" panose="020B0604030504040204" pitchFamily="50" charset="-128"/>
              </a:rPr>
              <a:t>　　様</a:t>
            </a:r>
            <a:endParaRPr lang="ja-JP" altLang="en-US" sz="105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E496C9B-70F5-418D-9AC1-F249B14C4F07}"/>
              </a:ext>
            </a:extLst>
          </p:cNvPr>
          <p:cNvSpPr/>
          <p:nvPr/>
        </p:nvSpPr>
        <p:spPr>
          <a:xfrm>
            <a:off x="330867" y="1061966"/>
            <a:ext cx="6196266" cy="138499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法人・団体名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代表者氏名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住所　〒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連絡先（電話番号）</a:t>
            </a:r>
            <a:r>
              <a:rPr lang="ja-JP" altLang="en-US" sz="1200" u="sng" dirty="0">
                <a:latin typeface="Meiryo UI" panose="020B0604030504040204" pitchFamily="50" charset="-128"/>
                <a:ea typeface="Meiryo UI" panose="020B0604030504040204" pitchFamily="50" charset="-128"/>
              </a:rPr>
              <a:t>　　　　　　　　　　　　　　　　　　　　　　　　　　　　　　　　　　　　　　　　　　　　　　</a:t>
            </a:r>
          </a:p>
        </p:txBody>
      </p:sp>
      <p:sp>
        <p:nvSpPr>
          <p:cNvPr id="10" name="正方形/長方形 9">
            <a:extLst>
              <a:ext uri="{FF2B5EF4-FFF2-40B4-BE49-F238E27FC236}">
                <a16:creationId xmlns:a16="http://schemas.microsoft.com/office/drawing/2014/main" id="{D75EDB76-499D-4817-926E-FE62199DC3A9}"/>
              </a:ext>
            </a:extLst>
          </p:cNvPr>
          <p:cNvSpPr/>
          <p:nvPr/>
        </p:nvSpPr>
        <p:spPr>
          <a:xfrm>
            <a:off x="3429000" y="603488"/>
            <a:ext cx="3098133"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申請日　　　　　年　　　　月　　　　　日（　　）</a:t>
            </a:r>
            <a:r>
              <a:rPr lang="ja-JP" altLang="en-US" sz="1200" u="sng" dirty="0">
                <a:latin typeface="Meiryo UI" panose="020B0604030504040204" pitchFamily="50" charset="-128"/>
                <a:ea typeface="Meiryo UI" panose="020B0604030504040204" pitchFamily="50" charset="-128"/>
              </a:rPr>
              <a:t>　　　　　　　　　　　　　　　　　　　　　　　　　　　　　　　　　　　　　　　　　　　　　　</a:t>
            </a:r>
          </a:p>
        </p:txBody>
      </p:sp>
      <p:sp>
        <p:nvSpPr>
          <p:cNvPr id="11" name="正方形/長方形 10">
            <a:extLst>
              <a:ext uri="{FF2B5EF4-FFF2-40B4-BE49-F238E27FC236}">
                <a16:creationId xmlns:a16="http://schemas.microsoft.com/office/drawing/2014/main" id="{E177DB27-169A-4E38-B2F2-3407815A8513}"/>
              </a:ext>
            </a:extLst>
          </p:cNvPr>
          <p:cNvSpPr/>
          <p:nvPr/>
        </p:nvSpPr>
        <p:spPr>
          <a:xfrm>
            <a:off x="2779295" y="7826307"/>
            <a:ext cx="3814009" cy="101566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武雄市　営業部　商工観光課　観光係</a:t>
            </a: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843-8639</a:t>
            </a:r>
            <a:r>
              <a:rPr lang="ja-JP" altLang="en-US" sz="1200" dirty="0">
                <a:latin typeface="Meiryo UI" panose="020B0604030504040204" pitchFamily="50" charset="-128"/>
                <a:ea typeface="Meiryo UI" panose="020B0604030504040204" pitchFamily="50" charset="-128"/>
              </a:rPr>
              <a:t>　武雄市武雄町大字昭和</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番地</a:t>
            </a:r>
            <a:r>
              <a:rPr lang="en-US" altLang="ja-JP" sz="1200" dirty="0">
                <a:latin typeface="Meiryo UI" panose="020B0604030504040204" pitchFamily="50" charset="-128"/>
                <a:ea typeface="Meiryo UI" panose="020B0604030504040204" pitchFamily="50" charset="-128"/>
              </a:rPr>
              <a:t>10</a:t>
            </a:r>
          </a:p>
          <a:p>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0954-23-9237</a:t>
            </a:r>
          </a:p>
          <a:p>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0954-23-3816</a:t>
            </a:r>
          </a:p>
          <a:p>
            <a:r>
              <a:rPr lang="en-US" altLang="ja-JP" sz="1200" dirty="0">
                <a:latin typeface="Meiryo UI" panose="020B0604030504040204" pitchFamily="50" charset="-128"/>
                <a:ea typeface="Meiryo UI" panose="020B0604030504040204" pitchFamily="50" charset="-128"/>
              </a:rPr>
              <a:t>E-mail</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syoukoukankou@city.takeo.lg.jp</a:t>
            </a:r>
            <a:endParaRPr lang="ja-JP" altLang="en-US" sz="12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224C7C65-7142-4709-B8E9-FABF7D9D5446}"/>
              </a:ext>
            </a:extLst>
          </p:cNvPr>
          <p:cNvSpPr/>
          <p:nvPr/>
        </p:nvSpPr>
        <p:spPr>
          <a:xfrm>
            <a:off x="2779295" y="6836300"/>
            <a:ext cx="3814009" cy="830997"/>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秋田竿燈まつり</a:t>
            </a:r>
            <a:r>
              <a:rPr lang="en-US" altLang="ja-JP" sz="1200" dirty="0">
                <a:latin typeface="Meiryo UI" panose="020B0604030504040204" pitchFamily="50" charset="-128"/>
                <a:ea typeface="Meiryo UI" panose="020B0604030504040204" pitchFamily="50" charset="-128"/>
              </a:rPr>
              <a:t>IN</a:t>
            </a:r>
            <a:r>
              <a:rPr lang="ja-JP" altLang="en-US" sz="1200" dirty="0">
                <a:latin typeface="Meiryo UI" panose="020B0604030504040204" pitchFamily="50" charset="-128"/>
                <a:ea typeface="Meiryo UI" panose="020B0604030504040204" pitchFamily="50" charset="-128"/>
              </a:rPr>
              <a:t>武雄事務局（㈱佐賀広告センター内）</a:t>
            </a: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840-0815</a:t>
            </a:r>
            <a:r>
              <a:rPr lang="ja-JP" altLang="en-US" sz="1200" dirty="0">
                <a:latin typeface="Meiryo UI" panose="020B0604030504040204" pitchFamily="50" charset="-128"/>
                <a:ea typeface="Meiryo UI" panose="020B0604030504040204" pitchFamily="50" charset="-128"/>
              </a:rPr>
              <a:t>　佐賀市天神</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丁目</a:t>
            </a:r>
            <a:r>
              <a:rPr lang="en-US" altLang="ja-JP" sz="1200" dirty="0">
                <a:latin typeface="Meiryo UI" panose="020B0604030504040204" pitchFamily="50" charset="-128"/>
                <a:ea typeface="Meiryo UI" panose="020B0604030504040204" pitchFamily="50" charset="-128"/>
              </a:rPr>
              <a:t>2-23</a:t>
            </a:r>
          </a:p>
          <a:p>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0952-28-3888</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28-3889</a:t>
            </a:r>
          </a:p>
          <a:p>
            <a:r>
              <a:rPr lang="en-US" altLang="ja-JP" sz="1200" dirty="0">
                <a:latin typeface="Meiryo UI" panose="020B0604030504040204" pitchFamily="50" charset="-128"/>
                <a:ea typeface="Meiryo UI" panose="020B0604030504040204" pitchFamily="50" charset="-128"/>
              </a:rPr>
              <a:t>Mail</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takeo.kantou@po.don3.com</a:t>
            </a:r>
            <a:endParaRPr lang="ja-JP" altLang="en-US" sz="1200"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E6DB4966-34F5-4090-8217-02DD21D4B304}"/>
              </a:ext>
            </a:extLst>
          </p:cNvPr>
          <p:cNvCxnSpPr/>
          <p:nvPr/>
        </p:nvCxnSpPr>
        <p:spPr>
          <a:xfrm>
            <a:off x="421105" y="1323473"/>
            <a:ext cx="58473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4183D55F-D7DB-413D-8B5F-4B52CECE1F36}"/>
              </a:ext>
            </a:extLst>
          </p:cNvPr>
          <p:cNvCxnSpPr/>
          <p:nvPr/>
        </p:nvCxnSpPr>
        <p:spPr>
          <a:xfrm>
            <a:off x="421105" y="1696452"/>
            <a:ext cx="58473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1C4DDA5F-9FC5-41D1-B8CA-FC467598EDD8}"/>
              </a:ext>
            </a:extLst>
          </p:cNvPr>
          <p:cNvCxnSpPr/>
          <p:nvPr/>
        </p:nvCxnSpPr>
        <p:spPr>
          <a:xfrm>
            <a:off x="421105" y="2069431"/>
            <a:ext cx="58473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B7198CF-29AC-46CD-A310-611956F60C4C}"/>
              </a:ext>
            </a:extLst>
          </p:cNvPr>
          <p:cNvCxnSpPr/>
          <p:nvPr/>
        </p:nvCxnSpPr>
        <p:spPr>
          <a:xfrm>
            <a:off x="421105" y="2446961"/>
            <a:ext cx="58473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25639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TotalTime>
  <Words>740</Words>
  <Application>Microsoft Office PowerPoint</Application>
  <PresentationFormat>画面に合わせる (4:3)</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中島 知佳</dc:creator>
  <cp:lastModifiedBy>000906</cp:lastModifiedBy>
  <cp:revision>4</cp:revision>
  <cp:lastPrinted>2022-09-06T07:31:01Z</cp:lastPrinted>
  <dcterms:created xsi:type="dcterms:W3CDTF">2022-09-06T04:15:47Z</dcterms:created>
  <dcterms:modified xsi:type="dcterms:W3CDTF">2022-09-06T08:32:10Z</dcterms:modified>
</cp:coreProperties>
</file>