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60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B183"/>
    <a:srgbClr val="ED6849"/>
    <a:srgbClr val="FF9999"/>
    <a:srgbClr val="A2D086"/>
    <a:srgbClr val="FFCCCC"/>
    <a:srgbClr val="ADDB7B"/>
    <a:srgbClr val="99FF99"/>
    <a:srgbClr val="F39800"/>
    <a:srgbClr val="F2CF91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68" autoAdjust="0"/>
    <p:restoredTop sz="94632" autoAdjust="0"/>
  </p:normalViewPr>
  <p:slideViewPr>
    <p:cSldViewPr snapToGrid="0">
      <p:cViewPr varScale="1">
        <p:scale>
          <a:sx n="43" d="100"/>
          <a:sy n="43" d="100"/>
        </p:scale>
        <p:origin x="198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BE74523B-3AED-45AC-98FC-B35470FB3693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644" tIns="45322" rIns="90644" bIns="453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FB181D1D-B67A-4D1B-AAB4-7D3D5CC654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37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81D1D-B67A-4D1B-AAB4-7D3D5CC654A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649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81D1D-B67A-4D1B-AAB4-7D3D5CC654A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3144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4167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4486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735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700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1683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896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4818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350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237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9465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8290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62A0D-9032-4251-8A35-FC74491E27C6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7463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6868885" cy="1285374"/>
          </a:xfrm>
          <a:prstGeom prst="rect">
            <a:avLst/>
          </a:prstGeom>
          <a:solidFill>
            <a:srgbClr val="ED68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36000" rtlCol="0" anchor="ctr"/>
          <a:lstStyle/>
          <a:p>
            <a:pPr algn="ctr">
              <a:lnSpc>
                <a:spcPts val="3000"/>
              </a:lnSpc>
            </a:pPr>
            <a:endParaRPr kumimoji="1" lang="ja-JP" altLang="en-US" sz="2000" b="1" spc="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368446" y="400259"/>
            <a:ext cx="5500440" cy="8733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ts val="3000"/>
              </a:lnSpc>
            </a:pPr>
            <a:r>
              <a:rPr kumimoji="1" lang="ja-JP" altLang="en-US" sz="28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物価高対応子育て応援手当</a:t>
            </a:r>
            <a:endParaRPr kumimoji="1" lang="en-US" altLang="ja-JP" sz="2800" b="1" spc="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 algn="ctr">
              <a:lnSpc>
                <a:spcPts val="3000"/>
              </a:lnSpc>
            </a:pPr>
            <a:r>
              <a:rPr kumimoji="1" lang="ja-JP" altLang="en-US" sz="20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のご案内</a:t>
            </a:r>
            <a:endParaRPr kumimoji="1" lang="en-US" altLang="ja-JP" sz="2000" b="1" spc="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05676733-FBE4-465E-AB9C-8A9D2C79AE77}"/>
              </a:ext>
            </a:extLst>
          </p:cNvPr>
          <p:cNvSpPr/>
          <p:nvPr/>
        </p:nvSpPr>
        <p:spPr>
          <a:xfrm>
            <a:off x="1" y="2607155"/>
            <a:ext cx="6857999" cy="36618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2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１．支給対象者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055087" y="19695"/>
            <a:ext cx="740229" cy="307777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武雄市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05676733-FBE4-465E-AB9C-8A9D2C79AE77}"/>
              </a:ext>
            </a:extLst>
          </p:cNvPr>
          <p:cNvSpPr/>
          <p:nvPr/>
        </p:nvSpPr>
        <p:spPr>
          <a:xfrm>
            <a:off x="-25381" y="5303861"/>
            <a:ext cx="6857999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2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２．支給額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56CF9561-E493-434A-9B18-07EB80A26A4F}"/>
              </a:ext>
            </a:extLst>
          </p:cNvPr>
          <p:cNvSpPr txBox="1"/>
          <p:nvPr/>
        </p:nvSpPr>
        <p:spPr>
          <a:xfrm>
            <a:off x="543234" y="5673645"/>
            <a:ext cx="41039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対象児童　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１人　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につき　　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２万円</a:t>
            </a:r>
            <a:endParaRPr kumimoji="1" lang="ja-JP" altLang="en-US" sz="2400" b="1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34711" y="1666087"/>
            <a:ext cx="6449007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dirty="0"/>
              <a:t>　物価高の影響が長期化し、その影響を強く受けている子育て世帯を力強く支援し、こどもたちの健やかな成長を応援するため、</a:t>
            </a:r>
            <a:r>
              <a:rPr kumimoji="1" lang="ja-JP" altLang="en-US" sz="2000" b="1" dirty="0"/>
              <a:t>こども</a:t>
            </a:r>
            <a:r>
              <a:rPr kumimoji="1" lang="en-US" altLang="ja-JP" sz="2000" b="1" dirty="0"/>
              <a:t>1</a:t>
            </a:r>
            <a:r>
              <a:rPr kumimoji="1" lang="ja-JP" altLang="en-US" sz="2000" b="1" dirty="0"/>
              <a:t>人につき</a:t>
            </a:r>
            <a:r>
              <a:rPr kumimoji="1" lang="en-US" altLang="ja-JP" sz="2000" b="1" dirty="0"/>
              <a:t>2</a:t>
            </a:r>
            <a:r>
              <a:rPr kumimoji="1" lang="ja-JP" altLang="en-US" sz="2000" b="1" dirty="0"/>
              <a:t>万円の一時金</a:t>
            </a:r>
            <a:r>
              <a:rPr kumimoji="1" lang="ja-JP" altLang="en-US" sz="1300" dirty="0"/>
              <a:t>「物価高対応子育て応援手当」を支給します。</a:t>
            </a:r>
            <a:endParaRPr kumimoji="1" lang="ja-JP" altLang="en-US" sz="1200" dirty="0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05676733-FBE4-465E-AB9C-8A9D2C79AE77}"/>
              </a:ext>
            </a:extLst>
          </p:cNvPr>
          <p:cNvSpPr/>
          <p:nvPr/>
        </p:nvSpPr>
        <p:spPr>
          <a:xfrm>
            <a:off x="10885" y="6143478"/>
            <a:ext cx="6857999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2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３．支給までの流れ</a:t>
            </a:r>
            <a:r>
              <a:rPr kumimoji="1" lang="ja-JP" altLang="en-US" sz="14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（申請が必要でない場合）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6CF9561-E493-434A-9B18-07EB80A26A4F}"/>
              </a:ext>
            </a:extLst>
          </p:cNvPr>
          <p:cNvSpPr txBox="1"/>
          <p:nvPr/>
        </p:nvSpPr>
        <p:spPr>
          <a:xfrm>
            <a:off x="62684" y="4784907"/>
            <a:ext cx="492679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詳しくは裏面の「よくあるご質問」をご覧ください。</a:t>
            </a:r>
            <a:endParaRPr kumimoji="1" lang="ja-JP" altLang="en-US" sz="1100" dirty="0"/>
          </a:p>
        </p:txBody>
      </p:sp>
      <p:sp>
        <p:nvSpPr>
          <p:cNvPr id="2" name="角丸四角形 13">
            <a:extLst>
              <a:ext uri="{FF2B5EF4-FFF2-40B4-BE49-F238E27FC236}">
                <a16:creationId xmlns:a16="http://schemas.microsoft.com/office/drawing/2014/main" id="{04845DDE-AE9A-D678-5DA9-FA7BFC3C8DAD}"/>
              </a:ext>
            </a:extLst>
          </p:cNvPr>
          <p:cNvSpPr/>
          <p:nvPr/>
        </p:nvSpPr>
        <p:spPr>
          <a:xfrm>
            <a:off x="314855" y="3004885"/>
            <a:ext cx="5462638" cy="71338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令和７年９月分</a:t>
            </a:r>
            <a:r>
              <a:rPr kumimoji="1" lang="ja-JP" altLang="en-US" sz="12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（</a:t>
            </a:r>
            <a:r>
              <a:rPr kumimoji="1" lang="en-US" altLang="ja-JP" sz="12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※</a:t>
            </a:r>
            <a:r>
              <a:rPr kumimoji="1" lang="ja-JP" altLang="en-US" sz="12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）の児童手当受給者</a:t>
            </a:r>
            <a:endParaRPr kumimoji="1" lang="en-US" altLang="ja-JP" sz="1200" b="1" dirty="0">
              <a:solidFill>
                <a:schemeClr val="tx1"/>
              </a:solidFill>
              <a:latin typeface="游ゴシック 本文"/>
              <a:ea typeface="游ゴシック Medium" panose="020B05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　（</a:t>
            </a:r>
            <a:r>
              <a:rPr kumimoji="1" lang="en-US" altLang="ja-JP" sz="1200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※</a:t>
            </a:r>
            <a:r>
              <a:rPr kumimoji="1" lang="ja-JP" altLang="en-US" sz="1200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令和７年９月に出生した児童については１０月分）</a:t>
            </a:r>
            <a:endParaRPr kumimoji="1" lang="en-US" altLang="ja-JP" sz="1200" dirty="0">
              <a:solidFill>
                <a:schemeClr val="tx1"/>
              </a:solidFill>
              <a:latin typeface="游ゴシック 本文"/>
              <a:ea typeface="游ゴシック Medium" panose="020B0500000000000000" pitchFamily="50" charset="-128"/>
            </a:endParaRPr>
          </a:p>
        </p:txBody>
      </p:sp>
      <p:sp>
        <p:nvSpPr>
          <p:cNvPr id="7" name="角丸四角形 13">
            <a:extLst>
              <a:ext uri="{FF2B5EF4-FFF2-40B4-BE49-F238E27FC236}">
                <a16:creationId xmlns:a16="http://schemas.microsoft.com/office/drawing/2014/main" id="{93D543BD-D171-ABD4-48C0-A47FDA09E371}"/>
              </a:ext>
            </a:extLst>
          </p:cNvPr>
          <p:cNvSpPr/>
          <p:nvPr/>
        </p:nvSpPr>
        <p:spPr>
          <a:xfrm>
            <a:off x="294037" y="3749733"/>
            <a:ext cx="5472602" cy="61551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令和７年１０月１日</a:t>
            </a:r>
            <a:r>
              <a:rPr kumimoji="1" lang="ja-JP" altLang="en-US" sz="12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から</a:t>
            </a:r>
            <a:r>
              <a:rPr kumimoji="1" lang="ja-JP" altLang="en-US" sz="14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令和７年１２月３１日</a:t>
            </a:r>
            <a:r>
              <a:rPr kumimoji="1" lang="ja-JP" altLang="en-US" sz="12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までに</a:t>
            </a:r>
            <a:endParaRPr kumimoji="1" lang="en-US" altLang="ja-JP" sz="1200" b="1" dirty="0">
              <a:solidFill>
                <a:schemeClr val="tx1"/>
              </a:solidFill>
              <a:latin typeface="游ゴシック 本文"/>
              <a:ea typeface="游ゴシック Medium" panose="020B05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　　出生した児童の児童手当受給者</a:t>
            </a:r>
            <a:endParaRPr kumimoji="1" lang="en-US" altLang="ja-JP" sz="1200" dirty="0">
              <a:solidFill>
                <a:schemeClr val="tx1"/>
              </a:solidFill>
              <a:latin typeface="游ゴシック 本文"/>
              <a:ea typeface="游ゴシック Medium" panose="020B0500000000000000" pitchFamily="50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4D6D8D28-8ABF-860F-7A0C-D529B5D599FD}"/>
              </a:ext>
            </a:extLst>
          </p:cNvPr>
          <p:cNvSpPr/>
          <p:nvPr/>
        </p:nvSpPr>
        <p:spPr>
          <a:xfrm>
            <a:off x="537147" y="6680736"/>
            <a:ext cx="1108784" cy="130475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30091A80-FE14-AB29-1C13-033A6683F711}"/>
              </a:ext>
            </a:extLst>
          </p:cNvPr>
          <p:cNvSpPr/>
          <p:nvPr/>
        </p:nvSpPr>
        <p:spPr>
          <a:xfrm>
            <a:off x="5357276" y="6680736"/>
            <a:ext cx="1108784" cy="124575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204FED9-E26A-65EF-A8B4-2214ACC41956}"/>
              </a:ext>
            </a:extLst>
          </p:cNvPr>
          <p:cNvSpPr txBox="1"/>
          <p:nvPr/>
        </p:nvSpPr>
        <p:spPr>
          <a:xfrm>
            <a:off x="653390" y="6874952"/>
            <a:ext cx="876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武雄市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709473C-E32A-EB31-6AF4-81EC3E2C285C}"/>
              </a:ext>
            </a:extLst>
          </p:cNvPr>
          <p:cNvSpPr txBox="1"/>
          <p:nvPr/>
        </p:nvSpPr>
        <p:spPr>
          <a:xfrm>
            <a:off x="5446506" y="6721941"/>
            <a:ext cx="876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子育て　　</a:t>
            </a:r>
            <a:endParaRPr kumimoji="1" lang="en-US" altLang="ja-JP" b="1" dirty="0"/>
          </a:p>
          <a:p>
            <a:r>
              <a:rPr kumimoji="1" lang="ja-JP" altLang="en-US" b="1" dirty="0"/>
              <a:t>  世帯</a:t>
            </a:r>
          </a:p>
        </p:txBody>
      </p: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81E9BCDE-6D8E-54F3-9B91-098E541F87F0}"/>
              </a:ext>
            </a:extLst>
          </p:cNvPr>
          <p:cNvCxnSpPr>
            <a:cxnSpLocks/>
          </p:cNvCxnSpPr>
          <p:nvPr/>
        </p:nvCxnSpPr>
        <p:spPr>
          <a:xfrm>
            <a:off x="1798249" y="6980491"/>
            <a:ext cx="3248056" cy="0"/>
          </a:xfrm>
          <a:prstGeom prst="straightConnector1">
            <a:avLst/>
          </a:prstGeom>
          <a:ln w="76200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2C657E19-D06A-209A-34AC-F9A06549C4F1}"/>
              </a:ext>
            </a:extLst>
          </p:cNvPr>
          <p:cNvCxnSpPr>
            <a:cxnSpLocks/>
          </p:cNvCxnSpPr>
          <p:nvPr/>
        </p:nvCxnSpPr>
        <p:spPr>
          <a:xfrm>
            <a:off x="1783577" y="7805598"/>
            <a:ext cx="3294131" cy="0"/>
          </a:xfrm>
          <a:prstGeom prst="straightConnector1">
            <a:avLst/>
          </a:prstGeom>
          <a:ln w="76200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D86C2F01-BD30-F7BB-631C-623458469822}"/>
              </a:ext>
            </a:extLst>
          </p:cNvPr>
          <p:cNvCxnSpPr>
            <a:cxnSpLocks/>
          </p:cNvCxnSpPr>
          <p:nvPr/>
        </p:nvCxnSpPr>
        <p:spPr>
          <a:xfrm flipH="1">
            <a:off x="1725594" y="7373280"/>
            <a:ext cx="3267239" cy="0"/>
          </a:xfrm>
          <a:prstGeom prst="straightConnector1">
            <a:avLst/>
          </a:prstGeom>
          <a:ln w="76200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0B77C28-EE6C-8941-BDB4-41649A2A37B3}"/>
              </a:ext>
            </a:extLst>
          </p:cNvPr>
          <p:cNvSpPr txBox="1"/>
          <p:nvPr/>
        </p:nvSpPr>
        <p:spPr>
          <a:xfrm>
            <a:off x="1909595" y="6709930"/>
            <a:ext cx="24213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①手当のご案内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5A3EB77A-A6E8-DD96-68A9-E55F820882E4}"/>
              </a:ext>
            </a:extLst>
          </p:cNvPr>
          <p:cNvSpPr txBox="1"/>
          <p:nvPr/>
        </p:nvSpPr>
        <p:spPr>
          <a:xfrm>
            <a:off x="1909595" y="7050185"/>
            <a:ext cx="3120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②希望しない場合のみ市へ連絡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64EF3935-DCF9-7A44-C5FF-B8035A98E250}"/>
              </a:ext>
            </a:extLst>
          </p:cNvPr>
          <p:cNvSpPr txBox="1"/>
          <p:nvPr/>
        </p:nvSpPr>
        <p:spPr>
          <a:xfrm>
            <a:off x="1909595" y="7482502"/>
            <a:ext cx="31203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➂児童手当受給口座へ振り込み</a:t>
            </a:r>
          </a:p>
        </p:txBody>
      </p:sp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8FCD7072-64FD-D443-9951-3DF03BCC7D22}"/>
              </a:ext>
            </a:extLst>
          </p:cNvPr>
          <p:cNvSpPr/>
          <p:nvPr/>
        </p:nvSpPr>
        <p:spPr>
          <a:xfrm>
            <a:off x="429360" y="6616792"/>
            <a:ext cx="6137981" cy="1416948"/>
          </a:xfrm>
          <a:prstGeom prst="roundRect">
            <a:avLst/>
          </a:prstGeom>
          <a:noFill/>
          <a:ln w="53975" cmpd="dbl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0AEB6E8D-D293-F3E4-EEF3-6CE5E90DC11B}"/>
              </a:ext>
            </a:extLst>
          </p:cNvPr>
          <p:cNvSpPr/>
          <p:nvPr/>
        </p:nvSpPr>
        <p:spPr>
          <a:xfrm>
            <a:off x="10885" y="8106057"/>
            <a:ext cx="6857999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2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４．お問い合わせ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DA540FBF-1323-1838-194A-C7CA7AA61DF0}"/>
              </a:ext>
            </a:extLst>
          </p:cNvPr>
          <p:cNvSpPr/>
          <p:nvPr/>
        </p:nvSpPr>
        <p:spPr>
          <a:xfrm>
            <a:off x="5360742" y="4400687"/>
            <a:ext cx="1159938" cy="55399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endParaRPr kumimoji="1" lang="en-US" altLang="ja-JP" sz="1000" b="1" spc="3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申請が必要</a:t>
            </a:r>
            <a:endParaRPr kumimoji="1" lang="en-US" altLang="ja-JP" sz="1000" b="1" spc="3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です！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8E0C8829-1880-15A7-B3ED-5F39EFBE83FD}"/>
              </a:ext>
            </a:extLst>
          </p:cNvPr>
          <p:cNvSpPr/>
          <p:nvPr/>
        </p:nvSpPr>
        <p:spPr>
          <a:xfrm>
            <a:off x="18018" y="9526763"/>
            <a:ext cx="6857999" cy="360000"/>
          </a:xfrm>
          <a:prstGeom prst="rect">
            <a:avLst/>
          </a:prstGeom>
          <a:solidFill>
            <a:srgbClr val="ED68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2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裏面に続きます。必ずご確認ください！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78AEB0E-940C-7A5D-121B-68DE2AEB71DE}"/>
              </a:ext>
            </a:extLst>
          </p:cNvPr>
          <p:cNvSpPr txBox="1"/>
          <p:nvPr/>
        </p:nvSpPr>
        <p:spPr>
          <a:xfrm>
            <a:off x="-11103" y="8780620"/>
            <a:ext cx="3438335" cy="615553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400" dirty="0"/>
          </a:p>
          <a:p>
            <a:r>
              <a:rPr kumimoji="1" lang="ja-JP" altLang="en-US" dirty="0"/>
              <a:t>０９５４－２３－９２１６</a:t>
            </a:r>
            <a:endParaRPr kumimoji="1" lang="en-US" altLang="ja-JP" dirty="0"/>
          </a:p>
          <a:p>
            <a:r>
              <a:rPr kumimoji="1" lang="ja-JP" altLang="en-US" sz="1200" dirty="0"/>
              <a:t>　　　　平日（</a:t>
            </a:r>
            <a:r>
              <a:rPr kumimoji="1" lang="en-US" altLang="ja-JP" sz="1200" dirty="0"/>
              <a:t>8</a:t>
            </a:r>
            <a:r>
              <a:rPr kumimoji="1" lang="ja-JP" altLang="en-US" sz="1200" dirty="0"/>
              <a:t>：</a:t>
            </a:r>
            <a:r>
              <a:rPr kumimoji="1" lang="en-US" altLang="ja-JP" sz="1200" dirty="0"/>
              <a:t>30</a:t>
            </a:r>
            <a:r>
              <a:rPr kumimoji="1" lang="ja-JP" altLang="en-US" sz="1200" dirty="0"/>
              <a:t>　～　</a:t>
            </a:r>
            <a:r>
              <a:rPr kumimoji="1" lang="en-US" altLang="ja-JP" sz="1200" dirty="0"/>
              <a:t>17</a:t>
            </a:r>
            <a:r>
              <a:rPr kumimoji="1" lang="ja-JP" altLang="en-US" sz="1200" dirty="0"/>
              <a:t>：</a:t>
            </a:r>
            <a:r>
              <a:rPr kumimoji="1" lang="en-US" altLang="ja-JP" sz="1200" dirty="0"/>
              <a:t>15</a:t>
            </a:r>
            <a:r>
              <a:rPr kumimoji="1" lang="ja-JP" altLang="en-US" sz="1200" dirty="0"/>
              <a:t>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E75B55E-9A5A-654A-1B8E-41B5D4E375E9}"/>
              </a:ext>
            </a:extLst>
          </p:cNvPr>
          <p:cNvSpPr txBox="1"/>
          <p:nvPr/>
        </p:nvSpPr>
        <p:spPr>
          <a:xfrm>
            <a:off x="3529451" y="8818325"/>
            <a:ext cx="3312299" cy="523220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０１２０－２５２－０７１</a:t>
            </a:r>
          </a:p>
          <a:p>
            <a:r>
              <a:rPr kumimoji="1" lang="ja-JP" altLang="en-US" sz="1200"/>
              <a:t>　　平日</a:t>
            </a:r>
            <a:r>
              <a:rPr kumimoji="1" lang="ja-JP" altLang="en-US" sz="1200" dirty="0"/>
              <a:t>（</a:t>
            </a:r>
            <a:r>
              <a:rPr kumimoji="1" lang="en-US" altLang="ja-JP" sz="1200" dirty="0"/>
              <a:t>9</a:t>
            </a:r>
            <a:r>
              <a:rPr kumimoji="1" lang="ja-JP" altLang="en-US" sz="1200" dirty="0"/>
              <a:t>：</a:t>
            </a:r>
            <a:r>
              <a:rPr kumimoji="1" lang="en-US" altLang="ja-JP" sz="1200" dirty="0"/>
              <a:t>00</a:t>
            </a:r>
            <a:r>
              <a:rPr kumimoji="1" lang="ja-JP" altLang="en-US" sz="1200" dirty="0"/>
              <a:t>　～　</a:t>
            </a:r>
            <a:r>
              <a:rPr kumimoji="1" lang="en-US" altLang="ja-JP" sz="1200" dirty="0"/>
              <a:t>18</a:t>
            </a:r>
            <a:r>
              <a:rPr kumimoji="1" lang="ja-JP" altLang="en-US" sz="1200" dirty="0"/>
              <a:t>：</a:t>
            </a:r>
            <a:r>
              <a:rPr kumimoji="1" lang="en-US" altLang="ja-JP" sz="1200" dirty="0"/>
              <a:t>00</a:t>
            </a:r>
            <a:r>
              <a:rPr kumimoji="1" lang="ja-JP" altLang="en-US" sz="1200" dirty="0"/>
              <a:t>）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0C398A7-7950-796D-BE76-1B0DF51F4055}"/>
              </a:ext>
            </a:extLst>
          </p:cNvPr>
          <p:cNvSpPr txBox="1"/>
          <p:nvPr/>
        </p:nvSpPr>
        <p:spPr>
          <a:xfrm>
            <a:off x="-9335" y="8488301"/>
            <a:ext cx="3438335" cy="3077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/>
              <a:t>武雄市こども家庭課　給付係</a:t>
            </a:r>
            <a:endParaRPr kumimoji="1" lang="en-US" altLang="ja-JP" sz="1400" b="1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320DCF8-C4CD-3B4D-D9B0-E9BF72ABC5A2}"/>
              </a:ext>
            </a:extLst>
          </p:cNvPr>
          <p:cNvSpPr txBox="1"/>
          <p:nvPr/>
        </p:nvSpPr>
        <p:spPr>
          <a:xfrm>
            <a:off x="3529451" y="8488302"/>
            <a:ext cx="3328549" cy="3077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/>
              <a:t>こども家庭庁　コールセンター</a:t>
            </a:r>
            <a:endParaRPr kumimoji="1" lang="en-US" altLang="ja-JP" sz="1400" b="1" dirty="0"/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5D6EF308-4FB9-D298-62B3-FB39B7F7F138}"/>
              </a:ext>
            </a:extLst>
          </p:cNvPr>
          <p:cNvSpPr/>
          <p:nvPr/>
        </p:nvSpPr>
        <p:spPr>
          <a:xfrm>
            <a:off x="5792470" y="3018258"/>
            <a:ext cx="999768" cy="65163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5596104" y="3214345"/>
            <a:ext cx="1280890" cy="27699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手続き不要</a:t>
            </a:r>
            <a:endParaRPr kumimoji="1" lang="en-US" altLang="ja-JP" sz="1200" b="1" spc="3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C05AE125-6E5A-BBEB-63D5-18B7FB1179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899" y="8804280"/>
            <a:ext cx="561975" cy="561975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00000000-0008-0000-0000-00000A0000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989" y="7333115"/>
            <a:ext cx="626080" cy="534952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00000000-0008-0000-0000-00000C0000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43799" y="7392747"/>
            <a:ext cx="535739" cy="48728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BE49B211-BEEF-543E-161E-01EC834D0C8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84" y="-67663"/>
            <a:ext cx="1362076" cy="162255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角丸四角形 13">
            <a:extLst>
              <a:ext uri="{FF2B5EF4-FFF2-40B4-BE49-F238E27FC236}">
                <a16:creationId xmlns:a16="http://schemas.microsoft.com/office/drawing/2014/main" id="{0C9D099E-23E8-09D8-4897-0C304158210D}"/>
              </a:ext>
            </a:extLst>
          </p:cNvPr>
          <p:cNvSpPr/>
          <p:nvPr/>
        </p:nvSpPr>
        <p:spPr>
          <a:xfrm>
            <a:off x="314855" y="4411750"/>
            <a:ext cx="5451784" cy="5864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令和８年１月１日</a:t>
            </a:r>
            <a:r>
              <a:rPr kumimoji="1" lang="ja-JP" altLang="en-US" sz="12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から</a:t>
            </a:r>
            <a:r>
              <a:rPr kumimoji="1" lang="ja-JP" altLang="en-US" sz="14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令和８年３月３１日</a:t>
            </a:r>
            <a:r>
              <a:rPr kumimoji="1" lang="ja-JP" altLang="en-US" sz="12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までに</a:t>
            </a:r>
            <a:endParaRPr kumimoji="1" lang="en-US" altLang="ja-JP" sz="1200" b="1" dirty="0">
              <a:solidFill>
                <a:schemeClr val="tx1"/>
              </a:solidFill>
              <a:latin typeface="游ゴシック 本文"/>
              <a:ea typeface="游ゴシック Medium" panose="020B05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　　出生した児童の保護者　</a:t>
            </a:r>
            <a:r>
              <a:rPr kumimoji="1" lang="en-US" altLang="ja-JP" sz="1200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※</a:t>
            </a:r>
            <a:r>
              <a:rPr kumimoji="1" lang="ja-JP" altLang="en-US" sz="1200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出生届時にご案内します。</a:t>
            </a:r>
            <a:endParaRPr kumimoji="1" lang="en-US" altLang="ja-JP" sz="1200" dirty="0">
              <a:solidFill>
                <a:schemeClr val="tx1"/>
              </a:solidFill>
              <a:latin typeface="游ゴシック 本文"/>
              <a:ea typeface="游ゴシック Medium" panose="020B0500000000000000" pitchFamily="50" charset="-128"/>
            </a:endParaRPr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01DBCE43-61EE-B2CE-209E-D05DA8883588}"/>
              </a:ext>
            </a:extLst>
          </p:cNvPr>
          <p:cNvSpPr/>
          <p:nvPr/>
        </p:nvSpPr>
        <p:spPr>
          <a:xfrm>
            <a:off x="5792775" y="3763695"/>
            <a:ext cx="999768" cy="568694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0960A85E-1D42-0E78-37BA-3B2543B357FD}"/>
              </a:ext>
            </a:extLst>
          </p:cNvPr>
          <p:cNvSpPr/>
          <p:nvPr/>
        </p:nvSpPr>
        <p:spPr>
          <a:xfrm>
            <a:off x="5651909" y="3872803"/>
            <a:ext cx="1280890" cy="27699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手続き不要</a:t>
            </a:r>
            <a:endParaRPr kumimoji="1" lang="en-US" altLang="ja-JP" sz="1200" b="1" spc="3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楕円 30">
            <a:extLst>
              <a:ext uri="{FF2B5EF4-FFF2-40B4-BE49-F238E27FC236}">
                <a16:creationId xmlns:a16="http://schemas.microsoft.com/office/drawing/2014/main" id="{87BCC3FB-20D6-3D37-6B7B-A680729AB36C}"/>
              </a:ext>
            </a:extLst>
          </p:cNvPr>
          <p:cNvSpPr/>
          <p:nvPr/>
        </p:nvSpPr>
        <p:spPr>
          <a:xfrm>
            <a:off x="5822919" y="4391398"/>
            <a:ext cx="999768" cy="90022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94B5B7EE-4E4F-A270-31FC-912A9FE25F24}"/>
              </a:ext>
            </a:extLst>
          </p:cNvPr>
          <p:cNvSpPr/>
          <p:nvPr/>
        </p:nvSpPr>
        <p:spPr>
          <a:xfrm>
            <a:off x="5617222" y="4521251"/>
            <a:ext cx="1280890" cy="49244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申請が</a:t>
            </a:r>
            <a:endParaRPr kumimoji="1" lang="en-US" altLang="ja-JP" sz="1200" b="1" spc="3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2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必要です</a:t>
            </a:r>
            <a:r>
              <a:rPr kumimoji="1" lang="ja-JP" altLang="en-US" sz="14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896836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角丸四角形 10"/>
          <p:cNvSpPr/>
          <p:nvPr/>
        </p:nvSpPr>
        <p:spPr>
          <a:xfrm>
            <a:off x="269459" y="8702537"/>
            <a:ext cx="6543541" cy="957831"/>
          </a:xfrm>
          <a:prstGeom prst="roundRect">
            <a:avLst>
              <a:gd name="adj" fmla="val 0"/>
            </a:avLst>
          </a:prstGeom>
          <a:noFill/>
          <a:ln w="635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｢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物価高対応子育て応援手当</a:t>
            </a:r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｣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に関する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kumimoji="1"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「振り込め詐欺」や「個人情報の詐取」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にご注意ください！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自宅や職場などに都道府県・市区町村や国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の職員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などをかたる不審な電話や郵便があった場合は、お住まいの市区町村や最寄りの警察署か警察相談専用電話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＃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9110)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にご連絡ください。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290961" y="8633600"/>
            <a:ext cx="595035" cy="584775"/>
            <a:chOff x="179877" y="7439690"/>
            <a:chExt cx="595035" cy="584775"/>
          </a:xfrm>
        </p:grpSpPr>
        <p:sp>
          <p:nvSpPr>
            <p:cNvPr id="12" name="楕円 11"/>
            <p:cNvSpPr/>
            <p:nvPr/>
          </p:nvSpPr>
          <p:spPr>
            <a:xfrm>
              <a:off x="207395" y="7484465"/>
              <a:ext cx="540000" cy="540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179877" y="7439690"/>
              <a:ext cx="595035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ja-JP" altLang="en-US" sz="3200" b="1" dirty="0">
                  <a:solidFill>
                    <a:schemeClr val="bg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！</a:t>
              </a:r>
            </a:p>
          </p:txBody>
        </p:sp>
      </p:grpSp>
      <p:sp>
        <p:nvSpPr>
          <p:cNvPr id="37" name="角丸四角形 36"/>
          <p:cNvSpPr/>
          <p:nvPr/>
        </p:nvSpPr>
        <p:spPr>
          <a:xfrm>
            <a:off x="2748115" y="8761117"/>
            <a:ext cx="4064885" cy="444940"/>
          </a:xfrm>
          <a:prstGeom prst="roundRect">
            <a:avLst>
              <a:gd name="adj" fmla="val 0"/>
            </a:avLst>
          </a:prstGeom>
          <a:noFill/>
          <a:ln w="635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BC97E009-62CA-48DE-B17D-077B8E35BD3F}"/>
              </a:ext>
            </a:extLst>
          </p:cNvPr>
          <p:cNvSpPr txBox="1"/>
          <p:nvPr/>
        </p:nvSpPr>
        <p:spPr>
          <a:xfrm>
            <a:off x="127484" y="384753"/>
            <a:ext cx="6603029" cy="7296763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>
                <a:lumMod val="75000"/>
              </a:schemeClr>
            </a:solidFill>
          </a:ln>
          <a:effectLst/>
        </p:spPr>
        <p:txBody>
          <a:bodyPr wrap="square" rtlCol="0">
            <a:noAutofit/>
          </a:bodyPr>
          <a:lstStyle/>
          <a:p>
            <a:endParaRPr lang="en-US" altLang="ja-JP" sz="1050" b="1" u="sng" dirty="0">
              <a:solidFill>
                <a:srgbClr val="0059F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Ｑ．手当の対象となるこどもは？（支給対象児童）</a:t>
            </a:r>
            <a:endParaRPr lang="en-US" altLang="ja-JP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800" b="1" u="sng" dirty="0">
              <a:solidFill>
                <a:srgbClr val="0059F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Ａ．大きく分けて、以下の方が支給の対象となります。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/>
              <a:t>①令和７年９月分（</a:t>
            </a:r>
            <a:r>
              <a:rPr lang="en-US" altLang="ja-JP" sz="1200" dirty="0"/>
              <a:t>※</a:t>
            </a:r>
            <a:r>
              <a:rPr lang="ja-JP" altLang="en-US" sz="1200" dirty="0"/>
              <a:t>）の児童手当の支給対象児童</a:t>
            </a:r>
            <a:endParaRPr lang="en-US" altLang="ja-JP" sz="1200" dirty="0"/>
          </a:p>
          <a:p>
            <a:pPr marL="144000" indent="-457200"/>
            <a:r>
              <a:rPr lang="ja-JP" altLang="en-US" sz="1200" dirty="0"/>
              <a:t>　　（</a:t>
            </a:r>
            <a:r>
              <a:rPr lang="en-US" altLang="ja-JP" sz="1200" dirty="0"/>
              <a:t>※</a:t>
            </a:r>
            <a:r>
              <a:rPr lang="ja-JP" altLang="en-US" sz="1200" dirty="0"/>
              <a:t>令和７年９月に 出生した児童については１０月分） </a:t>
            </a:r>
            <a:endParaRPr lang="en-US" altLang="ja-JP" sz="1200" dirty="0"/>
          </a:p>
          <a:p>
            <a:pPr marL="144000" indent="-457200"/>
            <a:r>
              <a:rPr lang="ja-JP" altLang="en-US" sz="1200" dirty="0"/>
              <a:t>　②令和７年１０月１日から令和７年１２月３１日までに出生した児童</a:t>
            </a:r>
            <a:endParaRPr lang="en-US" altLang="ja-JP" sz="1200" dirty="0"/>
          </a:p>
          <a:p>
            <a:pPr marL="144000" indent="-457200"/>
            <a:r>
              <a:rPr lang="ja-JP" altLang="en-US" sz="1200" dirty="0"/>
              <a:t>　➂令和８年１月１日から令和８年３月３１日までに出生した児童</a:t>
            </a:r>
            <a:endParaRPr lang="en-US" altLang="ja-JP" sz="1200" dirty="0"/>
          </a:p>
          <a:p>
            <a:pPr marL="144000" indent="-457200"/>
            <a:endParaRPr lang="en-US" altLang="ja-JP" sz="1200" dirty="0"/>
          </a:p>
          <a:p>
            <a:pPr marL="144000" indent="-457200"/>
            <a:r>
              <a:rPr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Q</a:t>
            </a:r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．だれに支給されますか？（支給対象者）</a:t>
            </a:r>
            <a:endParaRPr lang="en-US" altLang="ja-JP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Ａ．上記①及び②は児童手当受給者、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または上記➂の保護者のうち生計を維持する程度の高い方が支給の対象者です。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r>
              <a:rPr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Q</a:t>
            </a:r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．手続きは必要なの？（手続き）</a:t>
            </a:r>
            <a:endParaRPr lang="en-US" altLang="ja-JP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Ａ．上記①及び②の児童手当受給者は手続き不要です。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または上記➂の保護者は申請が必要となります。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出生届時にご案内します。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Q</a:t>
            </a:r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．どんな方法でもらえるの？（支給方法）</a:t>
            </a:r>
            <a:endParaRPr lang="en-US" altLang="ja-JP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Ａ．口座に振り込みます。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/>
              <a:t>①児童手当受給者は、原則 令和７年１０月支給時（</a:t>
            </a:r>
            <a:r>
              <a:rPr lang="en-US" altLang="ja-JP" sz="1200" dirty="0"/>
              <a:t>※</a:t>
            </a:r>
            <a:r>
              <a:rPr lang="ja-JP" altLang="en-US" sz="1200" dirty="0"/>
              <a:t>）の児童手当受給口座に振り込みま　</a:t>
            </a:r>
            <a:endParaRPr lang="en-US" altLang="ja-JP" sz="1200" dirty="0"/>
          </a:p>
          <a:p>
            <a:r>
              <a:rPr lang="ja-JP" altLang="en-US" sz="1200" dirty="0"/>
              <a:t>　　す。（</a:t>
            </a:r>
            <a:r>
              <a:rPr lang="en-US" altLang="ja-JP" sz="1200" dirty="0"/>
              <a:t>※</a:t>
            </a:r>
            <a:r>
              <a:rPr lang="ja-JP" altLang="en-US" sz="1200" dirty="0"/>
              <a:t>令和７年９月に出生した児童は１２月支給時の口座）</a:t>
            </a:r>
            <a:endParaRPr lang="en-US" altLang="ja-JP" sz="1200" dirty="0"/>
          </a:p>
          <a:p>
            <a:r>
              <a:rPr lang="ja-JP" altLang="en-US" sz="1200" dirty="0"/>
              <a:t>　 上記②の場合も児童手当受給口座へのお振込みとなります。</a:t>
            </a:r>
            <a:endParaRPr lang="en-US" altLang="ja-JP" sz="1200" dirty="0"/>
          </a:p>
          <a:p>
            <a:r>
              <a:rPr lang="ja-JP" altLang="en-US" sz="1200" dirty="0"/>
              <a:t>     上記➂の申請を行った保護者は、申請書で指定した口座に振り込みます。</a:t>
            </a:r>
            <a:endParaRPr lang="en-US" altLang="ja-JP" sz="1200" dirty="0"/>
          </a:p>
          <a:p>
            <a:endParaRPr lang="en-US" altLang="ja-JP" sz="1200" dirty="0"/>
          </a:p>
          <a:p>
            <a:r>
              <a:rPr lang="en-US" altLang="ja-JP" sz="1200" dirty="0"/>
              <a:t>※</a:t>
            </a:r>
            <a:r>
              <a:rPr lang="ja-JP" altLang="en-US" sz="1200" dirty="0"/>
              <a:t>口座が解約・変更等により振込みができない場合は支給されませんので、必ず下記の窓 </a:t>
            </a:r>
            <a:endParaRPr lang="en-US" altLang="ja-JP" sz="1200" dirty="0"/>
          </a:p>
          <a:p>
            <a:r>
              <a:rPr lang="ja-JP" altLang="en-US" sz="1200" dirty="0"/>
              <a:t>口にお問い合わせください。</a:t>
            </a:r>
            <a:endParaRPr lang="en-US" altLang="ja-JP" sz="1200" dirty="0"/>
          </a:p>
          <a:p>
            <a:endParaRPr lang="en-US" altLang="ja-JP" sz="1200" dirty="0"/>
          </a:p>
          <a:p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　こんなときはどうするの　～</a:t>
            </a:r>
            <a:endParaRPr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Q</a:t>
            </a:r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．市外へ引っ越した場合はどうなりますか？</a:t>
            </a:r>
            <a:endParaRPr lang="en-US" altLang="ja-JP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Ａ．</a:t>
            </a:r>
            <a:r>
              <a:rPr lang="ja-JP" altLang="en-US" sz="1200" dirty="0"/>
              <a:t> 児童手当受給口座に、９月３０日時点の住所地市町村から振り込まれます。ご不明な点 </a:t>
            </a:r>
            <a:endParaRPr lang="en-US" altLang="ja-JP" sz="1200" dirty="0"/>
          </a:p>
          <a:p>
            <a:r>
              <a:rPr lang="ja-JP" altLang="en-US" sz="1200" dirty="0"/>
              <a:t>があれば、令和７年９月分（１０月支給時） の児童手当を支給をした引っ越し前の市町村　</a:t>
            </a:r>
            <a:endParaRPr lang="en-US" altLang="ja-JP" sz="1200" dirty="0"/>
          </a:p>
          <a:p>
            <a:r>
              <a:rPr lang="ja-JP" altLang="en-US" sz="1200" dirty="0"/>
              <a:t>　  にお問い合わせください。 </a:t>
            </a:r>
            <a:endParaRPr lang="en-US" altLang="ja-JP" sz="1200" dirty="0"/>
          </a:p>
          <a:p>
            <a:r>
              <a:rPr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Q</a:t>
            </a:r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</a:t>
            </a:r>
            <a:r>
              <a:rPr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DV</a:t>
            </a:r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被害により、こどもと避難していますが、手当は受け取れますか？</a:t>
            </a:r>
            <a:endParaRPr lang="en-US" altLang="ja-JP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Ａ．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DV</a:t>
            </a:r>
            <a:r>
              <a:rPr lang="ja-JP" altLang="en-US" sz="1200" dirty="0"/>
              <a:t>被害により避難している場合は、避難先の市町村で手当の支給を受けることができる</a:t>
            </a:r>
            <a:endParaRPr lang="en-US" altLang="ja-JP" sz="1200" dirty="0"/>
          </a:p>
          <a:p>
            <a:r>
              <a:rPr lang="ja-JP" altLang="en-US" sz="1200" dirty="0"/>
              <a:t>場合がありますので、なるべく早く下記の窓口にご相談ください。 住民票を動かす必要は</a:t>
            </a:r>
            <a:endParaRPr lang="en-US" altLang="ja-JP" sz="1200" dirty="0"/>
          </a:p>
          <a:p>
            <a:r>
              <a:rPr lang="ja-JP" altLang="en-US" sz="1200" dirty="0"/>
              <a:t>なく、配偶者のいる市町村に連絡する必要もありません。</a:t>
            </a:r>
            <a:endParaRPr lang="en-US" altLang="ja-JP" sz="1200" dirty="0"/>
          </a:p>
          <a:p>
            <a:r>
              <a:rPr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Q</a:t>
            </a:r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．父母が離婚または離婚協議中かつ別居している場合、誰が手当を受け取れますか？</a:t>
            </a:r>
            <a:endParaRPr lang="en-US" altLang="ja-JP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Ａ．</a:t>
            </a:r>
            <a:r>
              <a:rPr lang="ja-JP" altLang="en-US" sz="1200" dirty="0">
                <a:latin typeface="+mn-ea"/>
              </a:rPr>
              <a:t>同居優先により令和</a:t>
            </a:r>
            <a:r>
              <a:rPr lang="en-US" altLang="ja-JP" sz="1200" dirty="0">
                <a:latin typeface="+mn-ea"/>
              </a:rPr>
              <a:t>7</a:t>
            </a:r>
            <a:r>
              <a:rPr lang="ja-JP" altLang="en-US" sz="1200" dirty="0">
                <a:latin typeface="+mn-ea"/>
              </a:rPr>
              <a:t>年</a:t>
            </a:r>
            <a:r>
              <a:rPr lang="en-US" altLang="ja-JP" sz="1200" dirty="0">
                <a:latin typeface="+mn-ea"/>
              </a:rPr>
              <a:t>9</a:t>
            </a:r>
            <a:r>
              <a:rPr lang="ja-JP" altLang="en-US" sz="1200" dirty="0">
                <a:latin typeface="+mn-ea"/>
              </a:rPr>
              <a:t>月分（</a:t>
            </a:r>
            <a:r>
              <a:rPr lang="en-US" altLang="ja-JP" sz="1200" dirty="0">
                <a:latin typeface="+mn-ea"/>
              </a:rPr>
              <a:t>10</a:t>
            </a:r>
            <a:r>
              <a:rPr lang="ja-JP" altLang="en-US" sz="1200" dirty="0">
                <a:latin typeface="+mn-ea"/>
              </a:rPr>
              <a:t>月支給分）の児童手当の受給資格が認められた方へ支</a:t>
            </a:r>
            <a:endParaRPr lang="en-US" altLang="ja-JP" sz="1200" dirty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　給となります。なお、基準日（令和</a:t>
            </a:r>
            <a:r>
              <a:rPr lang="en-US" altLang="ja-JP" sz="1200" dirty="0">
                <a:latin typeface="+mn-ea"/>
              </a:rPr>
              <a:t>7</a:t>
            </a:r>
            <a:r>
              <a:rPr lang="ja-JP" altLang="en-US" sz="1200" dirty="0">
                <a:latin typeface="+mn-ea"/>
              </a:rPr>
              <a:t>年</a:t>
            </a:r>
            <a:r>
              <a:rPr lang="en-US" altLang="ja-JP" sz="1200" dirty="0">
                <a:latin typeface="+mn-ea"/>
              </a:rPr>
              <a:t>9</a:t>
            </a:r>
            <a:r>
              <a:rPr lang="ja-JP" altLang="en-US" sz="1200" dirty="0">
                <a:latin typeface="+mn-ea"/>
              </a:rPr>
              <a:t>月</a:t>
            </a:r>
            <a:r>
              <a:rPr lang="en-US" altLang="ja-JP" sz="1200" dirty="0">
                <a:latin typeface="+mn-ea"/>
              </a:rPr>
              <a:t>30</a:t>
            </a:r>
            <a:r>
              <a:rPr lang="ja-JP" altLang="en-US" sz="1200" dirty="0">
                <a:latin typeface="+mn-ea"/>
              </a:rPr>
              <a:t>日）後に、離婚または離婚協議中かつ別居し</a:t>
            </a:r>
            <a:endParaRPr lang="en-US" altLang="ja-JP" sz="1200" dirty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　ていたことにより、児童手当の受給者を変更した場合は、申請により変更後の方へ支給しま　</a:t>
            </a:r>
            <a:endParaRPr lang="en-US" altLang="ja-JP" sz="1200" dirty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　す。</a:t>
            </a:r>
            <a:endParaRPr lang="en-US" altLang="ja-JP" sz="1200" dirty="0">
              <a:latin typeface="+mn-ea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5676733-FBE4-465E-AB9C-8A9D2C79AE77}"/>
              </a:ext>
            </a:extLst>
          </p:cNvPr>
          <p:cNvSpPr/>
          <p:nvPr/>
        </p:nvSpPr>
        <p:spPr>
          <a:xfrm>
            <a:off x="0" y="0"/>
            <a:ext cx="6857999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2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５．よくあるご質問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922B342-CB39-49AC-E981-F969613BA400}"/>
              </a:ext>
            </a:extLst>
          </p:cNvPr>
          <p:cNvSpPr txBox="1"/>
          <p:nvPr/>
        </p:nvSpPr>
        <p:spPr>
          <a:xfrm>
            <a:off x="88555" y="8093895"/>
            <a:ext cx="57026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/>
              <a:t>公務員の方は、各所属長に対し職員の方への申請勧奨を行うこととなっています。本手当のお手続きについては、職場にご確認ください。</a:t>
            </a:r>
          </a:p>
          <a:p>
            <a:r>
              <a:rPr lang="ja-JP" altLang="en-US" sz="1200" dirty="0"/>
              <a:t>申請先は、令和７年９月３０日（基準日）時点でお住まいの市町村窓口です。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0427D99-C5EF-2D2D-01C1-1BA405A24EA3}"/>
              </a:ext>
            </a:extLst>
          </p:cNvPr>
          <p:cNvSpPr/>
          <p:nvPr/>
        </p:nvSpPr>
        <p:spPr>
          <a:xfrm>
            <a:off x="-2" y="7728671"/>
            <a:ext cx="6857999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2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６．公務員の方へ</a:t>
            </a: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F4DFEC19-C2B1-C7B3-E97B-20F54D018056}"/>
              </a:ext>
            </a:extLst>
          </p:cNvPr>
          <p:cNvSpPr/>
          <p:nvPr/>
        </p:nvSpPr>
        <p:spPr>
          <a:xfrm>
            <a:off x="5645330" y="7887439"/>
            <a:ext cx="1189172" cy="1138715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66C58C0-96F3-DFD9-60DC-4D7604FD72AB}"/>
              </a:ext>
            </a:extLst>
          </p:cNvPr>
          <p:cNvSpPr/>
          <p:nvPr/>
        </p:nvSpPr>
        <p:spPr>
          <a:xfrm>
            <a:off x="5701333" y="8093895"/>
            <a:ext cx="1068112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公務員は</a:t>
            </a:r>
            <a:endParaRPr kumimoji="1" lang="en-US" altLang="ja-JP" sz="1200" b="1" spc="3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2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申請が必要です！</a:t>
            </a:r>
          </a:p>
        </p:txBody>
      </p:sp>
    </p:spTree>
    <p:extLst>
      <p:ext uri="{BB962C8B-B14F-4D97-AF65-F5344CB8AC3E}">
        <p14:creationId xmlns:p14="http://schemas.microsoft.com/office/powerpoint/2010/main" val="1483222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2719</TotalTime>
  <Words>966</Words>
  <Application>Microsoft Office PowerPoint</Application>
  <PresentationFormat>A4 210 x 297 mm</PresentationFormat>
  <Paragraphs>91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HGP創英角ｺﾞｼｯｸUB</vt:lpstr>
      <vt:lpstr>HG丸ｺﾞｼｯｸM-PRO</vt:lpstr>
      <vt:lpstr>メイリオ</vt:lpstr>
      <vt:lpstr>游ゴシック</vt:lpstr>
      <vt:lpstr>游ゴシック 本文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渡辺 正毅(watanabe-masaki)</dc:creator>
  <cp:lastModifiedBy>001496</cp:lastModifiedBy>
  <cp:revision>225</cp:revision>
  <cp:lastPrinted>2026-01-13T04:23:05Z</cp:lastPrinted>
  <dcterms:created xsi:type="dcterms:W3CDTF">2021-11-18T09:11:46Z</dcterms:created>
  <dcterms:modified xsi:type="dcterms:W3CDTF">2026-02-10T00:19:40Z</dcterms:modified>
</cp:coreProperties>
</file>